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sigs" ContentType="application/vnd.openxmlformats-package.digital-signature-origin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_xmlsignatures/sig2.xml" ContentType="application/vnd.openxmlformats-package.digital-signature-xmlsignatur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package/2006/relationships/digital-signature/origin" Target="_xmlsignatures/origin.sigs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62" r:id="rId6"/>
    <p:sldId id="266" r:id="rId7"/>
    <p:sldId id="264" r:id="rId8"/>
    <p:sldId id="261" r:id="rId9"/>
    <p:sldId id="265" r:id="rId10"/>
    <p:sldId id="259" r:id="rId11"/>
    <p:sldId id="267" r:id="rId12"/>
    <p:sldId id="260" r:id="rId13"/>
    <p:sldId id="268" r:id="rId14"/>
    <p:sldId id="263" r:id="rId15"/>
    <p:sldId id="270" r:id="rId1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8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kumimoji="1"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gr-llc.jp/contact" TargetMode="External"/><Relationship Id="rId2" Type="http://schemas.openxmlformats.org/officeDocument/2006/relationships/hyperlink" Target="mailto:info@sgr-llc.j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3568" y="2773287"/>
            <a:ext cx="7774632" cy="1015753"/>
          </a:xfrm>
        </p:spPr>
        <p:txBody>
          <a:bodyPr/>
          <a:lstStyle/>
          <a:p>
            <a:r>
              <a:rPr kumimoji="1" lang="ja-JP" altLang="en-US" sz="3400" dirty="0" smtClean="0"/>
              <a:t>広報コンサルティングサービス</a:t>
            </a: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r>
              <a:rPr kumimoji="1" lang="ja-JP" altLang="en-US" sz="2800" dirty="0" smtClean="0"/>
              <a:t>～広告宣伝費削減のご提案～</a:t>
            </a:r>
            <a:endParaRPr kumimoji="1" lang="ja-JP" altLang="en-US" sz="28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940152" y="5229200"/>
            <a:ext cx="2952328" cy="936104"/>
          </a:xfrm>
        </p:spPr>
        <p:txBody>
          <a:bodyPr>
            <a:normAutofit/>
          </a:bodyPr>
          <a:lstStyle/>
          <a:p>
            <a:r>
              <a:rPr kumimoji="1" lang="en-US" altLang="ja-JP" sz="2800" b="1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SGR LLC</a:t>
            </a:r>
            <a:endParaRPr kumimoji="1" lang="en-US" altLang="ja-JP" b="1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2200" dirty="0"/>
              <a:t>広報事業部</a:t>
            </a:r>
            <a:endParaRPr kumimoji="1"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11960" y="6381328"/>
            <a:ext cx="4680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err="1" smtClean="0"/>
              <a:t>CopyRight</a:t>
            </a:r>
            <a:r>
              <a:rPr kumimoji="1" lang="en-US" altLang="ja-JP" sz="1400" dirty="0" smtClean="0"/>
              <a:t>© SGR LLC All Rights Reserved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13801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793304"/>
            <a:ext cx="3466728" cy="691480"/>
          </a:xfrm>
        </p:spPr>
        <p:txBody>
          <a:bodyPr/>
          <a:lstStyle/>
          <a:p>
            <a:r>
              <a:rPr kumimoji="1" lang="ja-JP" altLang="en-US" sz="3200" dirty="0" smtClean="0"/>
              <a:t>オンライン広告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2420888"/>
            <a:ext cx="7200800" cy="2952328"/>
          </a:xfrm>
        </p:spPr>
        <p:txBody>
          <a:bodyPr/>
          <a:lstStyle/>
          <a:p>
            <a:r>
              <a:rPr kumimoji="1" lang="ja-JP" altLang="en-US" dirty="0" smtClean="0"/>
              <a:t>記事制作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sz="1800" dirty="0" smtClean="0"/>
              <a:t>日経新聞電子版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1800" dirty="0" smtClean="0"/>
              <a:t>朝日新聞デジタル</a:t>
            </a:r>
            <a:endParaRPr lang="en-US" altLang="ja-JP" sz="1800" dirty="0" smtClean="0"/>
          </a:p>
          <a:p>
            <a:pPr marL="0" indent="0">
              <a:buNone/>
            </a:pPr>
            <a:r>
              <a:rPr lang="ja-JP" altLang="en-US" sz="1800" dirty="0" smtClean="0"/>
              <a:t>日刊ＳＰＡ</a:t>
            </a:r>
            <a:endParaRPr lang="en-US" altLang="ja-JP" sz="1800" dirty="0" smtClean="0"/>
          </a:p>
          <a:p>
            <a:pPr marL="0" indent="0">
              <a:buNone/>
            </a:pPr>
            <a:r>
              <a:rPr lang="ja-JP" altLang="en-US" sz="1800" dirty="0" smtClean="0"/>
              <a:t>マイナビ（ニュース</a:t>
            </a:r>
            <a:r>
              <a:rPr lang="en-US" altLang="ja-JP" sz="1800" dirty="0" smtClean="0"/>
              <a:t>PREMIUM</a:t>
            </a:r>
            <a:r>
              <a:rPr lang="ja-JP" altLang="en-US" sz="1800" dirty="0" smtClean="0"/>
              <a:t>）</a:t>
            </a:r>
            <a:endParaRPr lang="en-US" altLang="ja-JP" sz="1800" dirty="0" smtClean="0"/>
          </a:p>
          <a:p>
            <a:pPr marL="0" indent="0">
              <a:buNone/>
            </a:pPr>
            <a:endParaRPr lang="en-US" altLang="ja-JP" sz="2000" dirty="0" smtClean="0"/>
          </a:p>
          <a:p>
            <a:r>
              <a:rPr lang="ja-JP" altLang="en-US" dirty="0" smtClean="0"/>
              <a:t>ネット広告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sz="1800" dirty="0" smtClean="0"/>
              <a:t>Google</a:t>
            </a:r>
            <a:r>
              <a:rPr lang="ja-JP" altLang="en-US" sz="1800" dirty="0" err="1" smtClean="0"/>
              <a:t>、</a:t>
            </a:r>
            <a:r>
              <a:rPr lang="en-US" altLang="ja-JP" sz="1800" dirty="0" smtClean="0"/>
              <a:t>Yahoo</a:t>
            </a:r>
            <a:r>
              <a:rPr lang="ja-JP" altLang="en-US" sz="1800" dirty="0" smtClean="0"/>
              <a:t>における</a:t>
            </a:r>
            <a:r>
              <a:rPr lang="en-US" altLang="ja-JP" sz="1800" dirty="0" smtClean="0"/>
              <a:t>CVR</a:t>
            </a:r>
            <a:r>
              <a:rPr lang="ja-JP" altLang="en-US" sz="1800" dirty="0"/>
              <a:t>改善</a:t>
            </a:r>
            <a:r>
              <a:rPr lang="ja-JP" altLang="en-US" sz="1800" dirty="0" smtClean="0"/>
              <a:t>、</a:t>
            </a:r>
            <a:r>
              <a:rPr lang="en-US" altLang="ja-JP" sz="1800" dirty="0" smtClean="0"/>
              <a:t>CTR</a:t>
            </a:r>
            <a:r>
              <a:rPr lang="ja-JP" altLang="en-US" sz="1800" dirty="0" smtClean="0"/>
              <a:t>向上、</a:t>
            </a:r>
            <a:r>
              <a:rPr lang="en-US" altLang="ja-JP" sz="1800" dirty="0" smtClean="0"/>
              <a:t>A/B</a:t>
            </a:r>
            <a:r>
              <a:rPr lang="ja-JP" altLang="en-US" sz="1800" dirty="0" smtClean="0"/>
              <a:t>テストの実施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11960" y="6381328"/>
            <a:ext cx="4680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err="1" smtClean="0"/>
              <a:t>CopyRight</a:t>
            </a:r>
            <a:r>
              <a:rPr kumimoji="1" lang="en-US" altLang="ja-JP" sz="1400" dirty="0" smtClean="0"/>
              <a:t>© SGR LLC All Rights Reserved</a:t>
            </a:r>
            <a:endParaRPr kumimoji="1" lang="ja-JP" altLang="en-US" sz="1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31540" y="1763524"/>
            <a:ext cx="7812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ＰＲ記事の制作から上記媒体への掲載までをワンストップでお受け</a:t>
            </a:r>
            <a:r>
              <a:rPr lang="ja-JP" altLang="en-US" dirty="0" smtClean="0"/>
              <a:t>します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81514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504" y="548680"/>
            <a:ext cx="5688632" cy="691480"/>
          </a:xfrm>
        </p:spPr>
        <p:txBody>
          <a:bodyPr/>
          <a:lstStyle/>
          <a:p>
            <a:r>
              <a:rPr kumimoji="1" lang="ja-JP" altLang="en-US" sz="3600" dirty="0" smtClean="0"/>
              <a:t>ソーシャルメディア広告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412776"/>
            <a:ext cx="7920880" cy="4608512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dirty="0" smtClean="0"/>
              <a:t>SNS</a:t>
            </a:r>
            <a:r>
              <a:rPr kumimoji="1" lang="ja-JP" altLang="en-US" dirty="0" smtClean="0"/>
              <a:t>広告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X</a:t>
            </a:r>
            <a:r>
              <a:rPr lang="ja-JP" altLang="en-US" dirty="0" smtClean="0"/>
              <a:t>（旧ツイッター）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Instagram</a:t>
            </a:r>
          </a:p>
          <a:p>
            <a:pPr marL="0" indent="0">
              <a:buNone/>
            </a:pPr>
            <a:r>
              <a:rPr lang="en-US" altLang="ja-JP" dirty="0" smtClean="0"/>
              <a:t>Facebook</a:t>
            </a:r>
          </a:p>
          <a:p>
            <a:pPr marL="0" indent="0">
              <a:buNone/>
            </a:pPr>
            <a:r>
              <a:rPr lang="en-US" altLang="ja-JP" dirty="0" smtClean="0"/>
              <a:t>LINE</a:t>
            </a:r>
          </a:p>
          <a:p>
            <a:pPr marL="0" indent="0">
              <a:buNone/>
            </a:pPr>
            <a:r>
              <a:rPr lang="en-US" altLang="ja-JP" dirty="0" err="1" smtClean="0"/>
              <a:t>TikTok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err="1" smtClean="0"/>
              <a:t>Youtube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ソーシャルネットワーキングサービスを活用した、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sz="2000" dirty="0" smtClean="0"/>
              <a:t>①Ｚ世代へのマーケティング</a:t>
            </a:r>
            <a:endParaRPr lang="en-US" altLang="ja-JP" sz="2000" dirty="0" smtClean="0"/>
          </a:p>
          <a:p>
            <a:pPr marL="0" indent="0">
              <a:buNone/>
            </a:pPr>
            <a:r>
              <a:rPr kumimoji="1" lang="ja-JP" altLang="en-US" sz="2000" dirty="0" smtClean="0"/>
              <a:t>②海外現地への</a:t>
            </a:r>
            <a:r>
              <a:rPr kumimoji="1" lang="en-US" altLang="ja-JP" sz="2000" dirty="0" smtClean="0"/>
              <a:t>PR</a:t>
            </a:r>
            <a:r>
              <a:rPr kumimoji="1" lang="ja-JP" altLang="en-US" sz="2000" dirty="0" smtClean="0"/>
              <a:t>によるインバウンド需要の取り込み</a:t>
            </a:r>
            <a:endParaRPr kumimoji="1" lang="en-US" altLang="ja-JP" sz="2000" dirty="0"/>
          </a:p>
          <a:p>
            <a:pPr marL="0" indent="0">
              <a:buNone/>
            </a:pPr>
            <a:r>
              <a:rPr kumimoji="1" lang="ja-JP" altLang="en-US" dirty="0" smtClean="0"/>
              <a:t>を行うことで、自社商材のセールスプロモーションを実施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11960" y="6361583"/>
            <a:ext cx="4680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err="1" smtClean="0"/>
              <a:t>CopyRight</a:t>
            </a:r>
            <a:r>
              <a:rPr kumimoji="1" lang="en-US" altLang="ja-JP" sz="1400" dirty="0" smtClean="0"/>
              <a:t>© SGR LLC All Rights Reserved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640128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4824536" cy="619472"/>
          </a:xfrm>
        </p:spPr>
        <p:txBody>
          <a:bodyPr/>
          <a:lstStyle/>
          <a:p>
            <a:r>
              <a:rPr kumimoji="1" lang="ja-JP" altLang="en-US" sz="3200" dirty="0" smtClean="0"/>
              <a:t>タレント起用について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2392" y="1556792"/>
            <a:ext cx="7818040" cy="4608512"/>
          </a:xfrm>
        </p:spPr>
        <p:txBody>
          <a:bodyPr>
            <a:normAutofit fontScale="85000" lnSpcReduction="20000"/>
          </a:bodyPr>
          <a:lstStyle/>
          <a:p>
            <a:r>
              <a:rPr kumimoji="1" lang="ja-JP" altLang="en-US" dirty="0" smtClean="0"/>
              <a:t>タレント数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5,000</a:t>
            </a:r>
            <a:r>
              <a:rPr lang="ja-JP" altLang="en-US" dirty="0" smtClean="0"/>
              <a:t>名以上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r>
              <a:rPr lang="ja-JP" altLang="en-US" dirty="0"/>
              <a:t>素材数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10</a:t>
            </a:r>
            <a:r>
              <a:rPr lang="ja-JP" altLang="en-US" dirty="0"/>
              <a:t>万点以上</a:t>
            </a:r>
          </a:p>
          <a:p>
            <a:pPr marL="0" indent="0">
              <a:buNone/>
            </a:pPr>
            <a:endParaRPr lang="en-US" altLang="ja-JP" dirty="0" smtClean="0"/>
          </a:p>
          <a:p>
            <a:r>
              <a:rPr lang="ja-JP" altLang="en-US" dirty="0" smtClean="0"/>
              <a:t>事務所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エイベックスマネジメント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プラチナムプロダクション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/>
              <a:t>松竹</a:t>
            </a:r>
            <a:r>
              <a:rPr lang="ja-JP" altLang="en-US" dirty="0" smtClean="0"/>
              <a:t>芸能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ビクターエインターテインメント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アップフロント</a:t>
            </a:r>
            <a:r>
              <a:rPr lang="ja-JP" altLang="en-US" dirty="0" smtClean="0"/>
              <a:t>グループ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ウィンプラネット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150</a:t>
            </a:r>
            <a:r>
              <a:rPr lang="ja-JP" altLang="en-US" dirty="0"/>
              <a:t>社以上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11960" y="6381328"/>
            <a:ext cx="4680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err="1" smtClean="0"/>
              <a:t>CopyRight</a:t>
            </a:r>
            <a:r>
              <a:rPr kumimoji="1" lang="en-US" altLang="ja-JP" sz="1400" dirty="0" smtClean="0"/>
              <a:t>© SGR LLC All Rights Reserved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40635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3960440" cy="619472"/>
          </a:xfrm>
        </p:spPr>
        <p:txBody>
          <a:bodyPr/>
          <a:lstStyle/>
          <a:p>
            <a:r>
              <a:rPr kumimoji="1" lang="ja-JP" altLang="en-US" sz="3600" dirty="0" smtClean="0"/>
              <a:t>スポンサー提供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5232" y="2132856"/>
            <a:ext cx="7427168" cy="2880320"/>
          </a:xfrm>
        </p:spPr>
        <p:txBody>
          <a:bodyPr/>
          <a:lstStyle/>
          <a:p>
            <a:r>
              <a:rPr kumimoji="1" lang="ja-JP" altLang="en-US" dirty="0" smtClean="0"/>
              <a:t>スポンサード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番組スポンサー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スポンサーシップ契約（アスリート）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企業ブランドの露出による知名度向上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/>
              <a:t>クレジット</a:t>
            </a:r>
            <a:r>
              <a:rPr lang="ja-JP" altLang="en-US" dirty="0" smtClean="0"/>
              <a:t>保証による</a:t>
            </a:r>
            <a:r>
              <a:rPr lang="ja-JP" altLang="en-US" b="1" u="sng" dirty="0" smtClean="0"/>
              <a:t>広告投資の費用対効果の向上</a:t>
            </a:r>
            <a:endParaRPr kumimoji="1" lang="en-US" altLang="ja-JP" b="1" u="sng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11960" y="6381328"/>
            <a:ext cx="4680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err="1" smtClean="0"/>
              <a:t>CopyRight</a:t>
            </a:r>
            <a:r>
              <a:rPr kumimoji="1" lang="en-US" altLang="ja-JP" sz="1400" dirty="0" smtClean="0"/>
              <a:t>© SGR LLC All Rights Reserved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917877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4032448" cy="648072"/>
          </a:xfrm>
        </p:spPr>
        <p:txBody>
          <a:bodyPr/>
          <a:lstStyle/>
          <a:p>
            <a:r>
              <a:rPr kumimoji="1" lang="ja-JP" altLang="en-US" sz="3600" dirty="0" smtClean="0"/>
              <a:t>グローバル広報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55576" y="2791469"/>
            <a:ext cx="5760640" cy="24377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 smtClean="0"/>
              <a:t>海外ＰＲプラットフォーム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・海外メディア出稿（</a:t>
            </a:r>
            <a:r>
              <a:rPr lang="en-US" altLang="ja-JP" dirty="0" smtClean="0"/>
              <a:t>10</a:t>
            </a:r>
            <a:r>
              <a:rPr lang="ja-JP" altLang="en-US" dirty="0" smtClean="0"/>
              <a:t>ヶ国）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・多言語翻訳</a:t>
            </a: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インバウンド広告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・国外現地への情報発信</a:t>
            </a:r>
            <a:endParaRPr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11960" y="6381328"/>
            <a:ext cx="4680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err="1" smtClean="0"/>
              <a:t>CopyRight</a:t>
            </a:r>
            <a:r>
              <a:rPr kumimoji="1" lang="en-US" altLang="ja-JP" sz="1400" dirty="0" smtClean="0"/>
              <a:t>© SGR LLC All Rights Reserved</a:t>
            </a:r>
            <a:endParaRPr kumimoji="1" lang="ja-JP" altLang="en-US" sz="1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3568" y="1846565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自社のプレスリリースを海外の現地メディアを通じて</a:t>
            </a:r>
            <a:endParaRPr lang="en-US" altLang="ja-JP" dirty="0"/>
          </a:p>
          <a:p>
            <a:r>
              <a:rPr lang="ja-JP" altLang="en-US" dirty="0"/>
              <a:t>行うことができ、</a:t>
            </a:r>
            <a:r>
              <a:rPr lang="ja-JP" altLang="en-US" b="1" u="sng" dirty="0"/>
              <a:t>企業ブランドを国際的にアピール</a:t>
            </a:r>
            <a:r>
              <a:rPr lang="ja-JP" altLang="en-US" dirty="0"/>
              <a:t>することが</a:t>
            </a:r>
            <a:r>
              <a:rPr lang="ja-JP" altLang="en-US" dirty="0" smtClean="0"/>
              <a:t>できる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782499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2592288" cy="691480"/>
          </a:xfrm>
        </p:spPr>
        <p:txBody>
          <a:bodyPr/>
          <a:lstStyle/>
          <a:p>
            <a:r>
              <a:rPr lang="ja-JP" altLang="en-US" sz="3600" dirty="0"/>
              <a:t>問合せ先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27584" y="1412776"/>
            <a:ext cx="4968552" cy="47811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ＳＧＲ </a:t>
            </a:r>
            <a:r>
              <a:rPr kumimoji="1" lang="ja-JP" altLang="en-US" sz="2000" dirty="0" smtClean="0">
                <a:latin typeface="+mn-ea"/>
              </a:rPr>
              <a:t>ＬＬＣ</a:t>
            </a:r>
            <a:r>
              <a:rPr kumimoji="1" lang="ja-JP" altLang="en-US" dirty="0" smtClean="0">
                <a:latin typeface="+mn-ea"/>
              </a:rPr>
              <a:t>　</a:t>
            </a:r>
            <a:r>
              <a:rPr kumimoji="1" lang="ja-JP" altLang="en-US" sz="2000" dirty="0" smtClean="0">
                <a:latin typeface="+mn-ea"/>
              </a:rPr>
              <a:t>広報事業部</a:t>
            </a:r>
            <a:endParaRPr kumimoji="1"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  <a:hlinkClick r:id="rId2"/>
              </a:rPr>
              <a:t>info@sgr-llc.jp</a:t>
            </a:r>
            <a:endParaRPr lang="en-US" altLang="ja-JP" sz="2000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kumimoji="1" lang="en-US" altLang="ja-JP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  <a:hlinkClick r:id="rId3"/>
              </a:rPr>
              <a:t>https://sgr-llc.jp/contac</a:t>
            </a:r>
            <a:r>
              <a:rPr kumimoji="1" lang="ja-JP" altLang="en-US" sz="2000" dirty="0" err="1" smtClean="0">
                <a:latin typeface="BIZ UDP明朝 Medium" panose="02020500000000000000" pitchFamily="18" charset="-128"/>
                <a:ea typeface="BIZ UDP明朝 Medium" panose="02020500000000000000" pitchFamily="18" charset="-128"/>
                <a:hlinkClick r:id="rId3"/>
              </a:rPr>
              <a:t>ｔ</a:t>
            </a:r>
            <a:r>
              <a:rPr kumimoji="1" lang="en-US" altLang="ja-JP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  <a:hlinkClick r:id="rId3"/>
              </a:rPr>
              <a:t>/</a:t>
            </a:r>
            <a:endParaRPr kumimoji="1" lang="en-US" altLang="ja-JP" sz="2000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endParaRPr kumimoji="1"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【</a:t>
            </a:r>
            <a:r>
              <a:rPr lang="ja-JP" altLang="en-US" sz="2000" dirty="0" smtClean="0">
                <a:latin typeface="+mn-ea"/>
              </a:rPr>
              <a:t>事業分野</a:t>
            </a:r>
            <a:r>
              <a:rPr lang="en-US" altLang="ja-JP" sz="2000" dirty="0" smtClean="0">
                <a:latin typeface="+mn-ea"/>
              </a:rPr>
              <a:t>】</a:t>
            </a:r>
          </a:p>
          <a:p>
            <a:pPr marL="0" indent="0">
              <a:buNone/>
            </a:pPr>
            <a:r>
              <a:rPr lang="ja-JP" altLang="en-US" sz="1800" dirty="0" smtClean="0">
                <a:latin typeface="+mn-ea"/>
              </a:rPr>
              <a:t>広報関連</a:t>
            </a:r>
            <a:endParaRPr lang="en-US" altLang="ja-JP" sz="18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1800" dirty="0" smtClean="0">
                <a:latin typeface="+mn-ea"/>
              </a:rPr>
              <a:t>広告関連</a:t>
            </a:r>
            <a:endParaRPr lang="en-US" altLang="ja-JP" sz="1800" dirty="0" smtClean="0">
              <a:latin typeface="+mn-ea"/>
            </a:endParaRPr>
          </a:p>
          <a:p>
            <a:pPr marL="0" indent="0">
              <a:buNone/>
            </a:pPr>
            <a:endParaRPr lang="en-US" altLang="ja-JP" sz="1800" dirty="0" smtClean="0">
              <a:latin typeface="+mn-ea"/>
            </a:endParaRPr>
          </a:p>
          <a:p>
            <a:pPr marL="0" indent="0">
              <a:buNone/>
            </a:pPr>
            <a:r>
              <a:rPr kumimoji="1" lang="en-US" altLang="ja-JP" sz="2000" dirty="0" smtClean="0">
                <a:latin typeface="+mn-ea"/>
              </a:rPr>
              <a:t>【</a:t>
            </a:r>
            <a:r>
              <a:rPr kumimoji="1" lang="ja-JP" altLang="en-US" sz="2000" dirty="0" smtClean="0">
                <a:latin typeface="+mn-ea"/>
              </a:rPr>
              <a:t>事業詳細</a:t>
            </a:r>
            <a:r>
              <a:rPr kumimoji="1" lang="en-US" altLang="ja-JP" sz="2000" dirty="0" smtClean="0">
                <a:latin typeface="+mn-ea"/>
              </a:rPr>
              <a:t>】</a:t>
            </a:r>
          </a:p>
          <a:p>
            <a:pPr marL="0" indent="0">
              <a:buNone/>
            </a:pPr>
            <a:r>
              <a:rPr lang="ja-JP" altLang="en-US" sz="1800" dirty="0">
                <a:latin typeface="+mn-ea"/>
              </a:rPr>
              <a:t>ＣＭ</a:t>
            </a:r>
            <a:r>
              <a:rPr kumimoji="1" lang="ja-JP" altLang="en-US" sz="1800" dirty="0" smtClean="0">
                <a:latin typeface="+mn-ea"/>
              </a:rPr>
              <a:t>製作</a:t>
            </a:r>
            <a:endParaRPr lang="en-US" altLang="ja-JP" sz="1800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1800" dirty="0" smtClean="0">
                <a:latin typeface="+mn-ea"/>
              </a:rPr>
              <a:t>プロモーション</a:t>
            </a:r>
            <a:endParaRPr kumimoji="1" lang="en-US" altLang="ja-JP" sz="1800" dirty="0" smtClean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1800" dirty="0" smtClean="0">
                <a:latin typeface="+mn-ea"/>
              </a:rPr>
              <a:t>スポンサー仲介</a:t>
            </a:r>
            <a:endParaRPr kumimoji="1" lang="en-US" altLang="ja-JP" sz="18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1800" dirty="0" smtClean="0">
                <a:latin typeface="+mn-ea"/>
              </a:rPr>
              <a:t>タレント契約</a:t>
            </a:r>
            <a:endParaRPr lang="en-US" altLang="ja-JP" sz="1800" dirty="0" smtClean="0">
              <a:latin typeface="+mn-ea"/>
            </a:endParaRPr>
          </a:p>
          <a:p>
            <a:pPr marL="0" indent="0">
              <a:buNone/>
            </a:pPr>
            <a:endParaRPr kumimoji="1" lang="en-US" altLang="ja-JP" sz="1800" dirty="0">
              <a:latin typeface="+mn-ea"/>
            </a:endParaRPr>
          </a:p>
          <a:p>
            <a:pPr marL="0" indent="0">
              <a:buNone/>
            </a:pPr>
            <a:r>
              <a:rPr lang="en-US" altLang="ja-JP" sz="1800" dirty="0" smtClean="0">
                <a:latin typeface="+mn-ea"/>
              </a:rPr>
              <a:t>※</a:t>
            </a:r>
            <a:r>
              <a:rPr lang="ja-JP" altLang="en-US" sz="1800" dirty="0" smtClean="0">
                <a:latin typeface="+mn-ea"/>
              </a:rPr>
              <a:t>複数選択可</a:t>
            </a:r>
            <a:endParaRPr kumimoji="1" lang="ja-JP" altLang="en-US" sz="2000" dirty="0">
              <a:latin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11960" y="6381328"/>
            <a:ext cx="4680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err="1" smtClean="0"/>
              <a:t>CopyRight</a:t>
            </a:r>
            <a:r>
              <a:rPr kumimoji="1" lang="en-US" altLang="ja-JP" sz="1400" dirty="0" smtClean="0"/>
              <a:t>© SGR LLC All Rights Reserved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11144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94420" y="476672"/>
            <a:ext cx="6923112" cy="547464"/>
          </a:xfrm>
        </p:spPr>
        <p:txBody>
          <a:bodyPr/>
          <a:lstStyle/>
          <a:p>
            <a:r>
              <a:rPr kumimoji="1" lang="ja-JP" altLang="en-US" sz="2800" dirty="0" smtClean="0"/>
              <a:t>当社が提供する広告枠及び手法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3608" y="1124744"/>
            <a:ext cx="4104456" cy="417646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ja-JP" altLang="en-US" sz="2000" dirty="0" smtClean="0"/>
              <a:t>メディア活用</a:t>
            </a:r>
            <a:endParaRPr kumimoji="1" lang="en-US" altLang="ja-JP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ja-JP" altLang="en-US" sz="2000" dirty="0"/>
              <a:t>配信</a:t>
            </a:r>
            <a:r>
              <a:rPr lang="ja-JP" altLang="en-US" sz="2000" dirty="0" smtClean="0"/>
              <a:t>プラットフォーム</a:t>
            </a:r>
            <a:endParaRPr lang="en-US" altLang="ja-JP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ja-JP" altLang="en-US" sz="2000" dirty="0"/>
              <a:t>動画</a:t>
            </a:r>
            <a:r>
              <a:rPr lang="ja-JP" altLang="en-US" sz="2000" dirty="0" smtClean="0"/>
              <a:t>制作</a:t>
            </a:r>
            <a:endParaRPr lang="en-US" altLang="ja-JP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ja-JP" altLang="en-US" sz="2000" dirty="0"/>
              <a:t>成果報酬</a:t>
            </a:r>
            <a:r>
              <a:rPr lang="ja-JP" altLang="en-US" sz="2000" dirty="0" smtClean="0"/>
              <a:t>広告</a:t>
            </a:r>
            <a:endParaRPr lang="en-US" altLang="ja-JP" sz="2000" dirty="0" smtClean="0"/>
          </a:p>
          <a:p>
            <a:pPr marL="457200" indent="-457200">
              <a:buFont typeface="+mj-ea"/>
              <a:buAutoNum type="arabicPeriod"/>
            </a:pPr>
            <a:r>
              <a:rPr lang="ja-JP" altLang="en-US" sz="2000" dirty="0" smtClean="0"/>
              <a:t>ターゲティング広告</a:t>
            </a:r>
            <a:endParaRPr lang="en-US" altLang="ja-JP" sz="2000" dirty="0" smtClean="0"/>
          </a:p>
          <a:p>
            <a:pPr marL="457200" indent="-457200">
              <a:buFont typeface="+mj-ea"/>
              <a:buAutoNum type="arabicPeriod"/>
            </a:pPr>
            <a:r>
              <a:rPr kumimoji="1" lang="ja-JP" altLang="en-US" sz="2000" dirty="0" smtClean="0"/>
              <a:t>デジタルマーケティング</a:t>
            </a:r>
            <a:endParaRPr lang="en-US" altLang="ja-JP" sz="2000" dirty="0" smtClean="0"/>
          </a:p>
          <a:p>
            <a:pPr marL="457200" indent="-457200">
              <a:buFont typeface="+mj-ea"/>
              <a:buAutoNum type="arabicPeriod"/>
            </a:pPr>
            <a:r>
              <a:rPr lang="ja-JP" altLang="en-US" sz="2000" dirty="0"/>
              <a:t>オンライン</a:t>
            </a:r>
            <a:r>
              <a:rPr lang="ja-JP" altLang="en-US" sz="2000" dirty="0" smtClean="0"/>
              <a:t>広告</a:t>
            </a:r>
            <a:endParaRPr lang="en-US" altLang="ja-JP" sz="2000" dirty="0" smtClean="0"/>
          </a:p>
          <a:p>
            <a:pPr marL="457200" indent="-457200">
              <a:buFont typeface="+mj-ea"/>
              <a:buAutoNum type="arabicPeriod"/>
            </a:pPr>
            <a:r>
              <a:rPr kumimoji="1" lang="ja-JP" altLang="en-US" sz="2000" dirty="0" smtClean="0"/>
              <a:t>ソーシャルメディア広告</a:t>
            </a:r>
            <a:endParaRPr kumimoji="1" lang="en-US" altLang="ja-JP" sz="2000" dirty="0" smtClean="0"/>
          </a:p>
          <a:p>
            <a:pPr marL="457200" indent="-457200">
              <a:buFont typeface="+mj-ea"/>
              <a:buAutoNum type="arabicPeriod"/>
            </a:pPr>
            <a:r>
              <a:rPr lang="ja-JP" altLang="en-US" sz="2000" dirty="0"/>
              <a:t>タレント</a:t>
            </a:r>
            <a:r>
              <a:rPr lang="ja-JP" altLang="en-US" sz="2000" dirty="0" smtClean="0"/>
              <a:t>活用</a:t>
            </a:r>
            <a:endParaRPr lang="en-US" altLang="ja-JP" sz="2000" dirty="0"/>
          </a:p>
          <a:p>
            <a:pPr marL="457200" indent="-457200">
              <a:buFont typeface="+mj-ea"/>
              <a:buAutoNum type="arabicPeriod"/>
            </a:pPr>
            <a:r>
              <a:rPr kumimoji="1" lang="ja-JP" altLang="en-US" sz="2000" dirty="0" smtClean="0"/>
              <a:t>スポンサー</a:t>
            </a:r>
            <a:r>
              <a:rPr kumimoji="1" lang="ja-JP" altLang="en-US" sz="2000" dirty="0" smtClean="0"/>
              <a:t>提供</a:t>
            </a:r>
            <a:endParaRPr kumimoji="1" lang="en-US" altLang="ja-JP" sz="2000" dirty="0" smtClean="0"/>
          </a:p>
          <a:p>
            <a:pPr marL="457200" indent="-457200">
              <a:buFont typeface="Arial" pitchFamily="34" charset="0"/>
              <a:buAutoNum type="arabicPeriod" startAt="11"/>
            </a:pPr>
            <a:r>
              <a:rPr lang="ja-JP" altLang="en-US" sz="2000" dirty="0"/>
              <a:t>グローバル広報</a:t>
            </a:r>
            <a:endParaRPr lang="en-US" altLang="ja-JP" sz="2000" dirty="0"/>
          </a:p>
          <a:p>
            <a:pPr marL="457200" indent="-457200">
              <a:buAutoNum type="arabicPeriod" startAt="11"/>
            </a:pPr>
            <a:endParaRPr kumimoji="1" lang="en-US" altLang="ja-JP" sz="20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11960" y="6381328"/>
            <a:ext cx="4680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err="1" smtClean="0"/>
              <a:t>CopyRight</a:t>
            </a:r>
            <a:r>
              <a:rPr kumimoji="1" lang="en-US" altLang="ja-JP" sz="1400" dirty="0" smtClean="0"/>
              <a:t>© SGR LLC All Rights Reserved</a:t>
            </a:r>
            <a:endParaRPr kumimoji="1" lang="ja-JP" altLang="en-US" sz="1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64096" y="5518973"/>
            <a:ext cx="738031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当社が用意する上記全ての広告枠及び広告手法を</a:t>
            </a:r>
            <a:r>
              <a:rPr lang="ja-JP" altLang="en-US" b="1" u="sng" dirty="0"/>
              <a:t>業界の最安値</a:t>
            </a:r>
            <a:r>
              <a:rPr lang="ja-JP" altLang="en-US" dirty="0"/>
              <a:t>で</a:t>
            </a:r>
            <a:endParaRPr lang="en-US" altLang="ja-JP" dirty="0"/>
          </a:p>
          <a:p>
            <a:r>
              <a:rPr lang="ja-JP" altLang="en-US" dirty="0"/>
              <a:t>ご活用いただき、</a:t>
            </a:r>
            <a:r>
              <a:rPr lang="ja-JP" altLang="en-US" b="1" u="sng" dirty="0"/>
              <a:t>広告投資の効果を最大限に高める</a:t>
            </a:r>
            <a:r>
              <a:rPr lang="ja-JP" altLang="en-US" dirty="0"/>
              <a:t>ことができます</a:t>
            </a:r>
            <a:r>
              <a:rPr lang="ja-JP" altLang="en-US" dirty="0" smtClean="0"/>
              <a:t>。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80813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2520280" cy="403448"/>
          </a:xfrm>
        </p:spPr>
        <p:txBody>
          <a:bodyPr/>
          <a:lstStyle/>
          <a:p>
            <a:r>
              <a:rPr kumimoji="1" lang="ja-JP" altLang="en-US" sz="2800" dirty="0" smtClean="0"/>
              <a:t>提携先一覧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247942"/>
            <a:ext cx="8229600" cy="5133386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dirty="0" smtClean="0"/>
              <a:t>日経</a:t>
            </a:r>
            <a:r>
              <a:rPr kumimoji="1" lang="en-US" altLang="ja-JP" dirty="0" smtClean="0"/>
              <a:t>PR</a:t>
            </a:r>
          </a:p>
          <a:p>
            <a:r>
              <a:rPr lang="ja-JP" altLang="en-US" dirty="0" smtClean="0"/>
              <a:t>楽天グループ</a:t>
            </a:r>
            <a:endParaRPr lang="en-US" altLang="ja-JP" dirty="0" smtClean="0"/>
          </a:p>
          <a:p>
            <a:r>
              <a:rPr kumimoji="1" lang="ja-JP" altLang="en-US" dirty="0" smtClean="0"/>
              <a:t>マイナビ</a:t>
            </a:r>
            <a:endParaRPr kumimoji="1" lang="en-US" altLang="ja-JP" dirty="0" smtClean="0"/>
          </a:p>
          <a:p>
            <a:r>
              <a:rPr lang="ja-JP" altLang="en-US" dirty="0"/>
              <a:t>扶桑</a:t>
            </a:r>
            <a:r>
              <a:rPr lang="ja-JP" altLang="en-US" dirty="0" smtClean="0"/>
              <a:t>社</a:t>
            </a:r>
            <a:endParaRPr lang="en-US" altLang="ja-JP" dirty="0" smtClean="0"/>
          </a:p>
          <a:p>
            <a:r>
              <a:rPr kumimoji="1" lang="ja-JP" altLang="en-US" dirty="0"/>
              <a:t>朝日</a:t>
            </a:r>
            <a:r>
              <a:rPr kumimoji="1" lang="ja-JP" altLang="en-US" dirty="0" smtClean="0"/>
              <a:t>新聞社</a:t>
            </a:r>
            <a:endParaRPr kumimoji="1" lang="en-US" altLang="ja-JP" dirty="0" smtClean="0"/>
          </a:p>
          <a:p>
            <a:r>
              <a:rPr lang="ja-JP" altLang="en-US" dirty="0" smtClean="0"/>
              <a:t>富士通クライアントコンピューティング</a:t>
            </a:r>
            <a:endParaRPr lang="en-US" altLang="ja-JP" dirty="0" smtClean="0"/>
          </a:p>
          <a:p>
            <a:r>
              <a:rPr lang="ja-JP" altLang="en-US" dirty="0" smtClean="0"/>
              <a:t>ブイキューブ</a:t>
            </a:r>
            <a:endParaRPr lang="en-US" altLang="ja-JP" dirty="0"/>
          </a:p>
          <a:p>
            <a:r>
              <a:rPr lang="ja-JP" altLang="en-US" dirty="0" smtClean="0"/>
              <a:t>ナビタイムジャパン</a:t>
            </a:r>
            <a:endParaRPr lang="en-US" altLang="ja-JP" dirty="0"/>
          </a:p>
          <a:p>
            <a:r>
              <a:rPr lang="ja-JP" altLang="en-US" dirty="0" smtClean="0"/>
              <a:t>ニッセン</a:t>
            </a:r>
            <a:r>
              <a:rPr lang="en-US" altLang="ja-JP" dirty="0" smtClean="0"/>
              <a:t>LINX</a:t>
            </a:r>
          </a:p>
          <a:p>
            <a:r>
              <a:rPr lang="ja-JP" altLang="en-US" dirty="0"/>
              <a:t>東京</a:t>
            </a:r>
            <a:r>
              <a:rPr lang="ja-JP" altLang="en-US" dirty="0" smtClean="0"/>
              <a:t>放送ホールディングス</a:t>
            </a:r>
            <a:endParaRPr lang="en-US" altLang="ja-JP" dirty="0" smtClean="0"/>
          </a:p>
          <a:p>
            <a:r>
              <a:rPr lang="ja-JP" altLang="en-US" dirty="0"/>
              <a:t>テレビ</a:t>
            </a:r>
            <a:r>
              <a:rPr lang="ja-JP" altLang="en-US" dirty="0" smtClean="0"/>
              <a:t>東京コミュニケーションズ</a:t>
            </a:r>
            <a:endParaRPr lang="en-US" altLang="ja-JP" dirty="0" smtClean="0"/>
          </a:p>
          <a:p>
            <a:r>
              <a:rPr lang="ja-JP" altLang="en-US" dirty="0" smtClean="0"/>
              <a:t>テレビ朝日メディアプレックス</a:t>
            </a:r>
            <a:endParaRPr lang="en-US" altLang="ja-JP" dirty="0" smtClean="0"/>
          </a:p>
          <a:p>
            <a:r>
              <a:rPr lang="en-US" altLang="ja-JP" dirty="0" smtClean="0"/>
              <a:t>VAL</a:t>
            </a:r>
            <a:r>
              <a:rPr lang="ja-JP" altLang="en-US" dirty="0" smtClean="0"/>
              <a:t>研究所</a:t>
            </a:r>
            <a:endParaRPr lang="en-US" altLang="ja-JP" dirty="0" smtClean="0"/>
          </a:p>
          <a:p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合計約</a:t>
            </a:r>
            <a:r>
              <a:rPr lang="en-US" altLang="ja-JP" dirty="0" smtClean="0"/>
              <a:t>90</a:t>
            </a:r>
            <a:r>
              <a:rPr lang="ja-JP" altLang="en-US" dirty="0" smtClean="0"/>
              <a:t>社</a:t>
            </a:r>
            <a:endParaRPr lang="en-US" altLang="ja-JP" dirty="0" smtClean="0"/>
          </a:p>
          <a:p>
            <a:pPr lvl="6"/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11960" y="6381328"/>
            <a:ext cx="4680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err="1" smtClean="0"/>
              <a:t>CopyRight</a:t>
            </a:r>
            <a:r>
              <a:rPr kumimoji="1" lang="en-US" altLang="ja-JP" sz="1400" dirty="0" smtClean="0"/>
              <a:t>© SGR LLC All Rights Reserved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58743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3250704" cy="835496"/>
          </a:xfrm>
        </p:spPr>
        <p:txBody>
          <a:bodyPr/>
          <a:lstStyle/>
          <a:p>
            <a:r>
              <a:rPr kumimoji="1" lang="ja-JP" altLang="en-US" sz="4000" dirty="0" smtClean="0"/>
              <a:t>メディア活用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36504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CM</a:t>
            </a:r>
            <a:r>
              <a:rPr kumimoji="1" lang="ja-JP" altLang="en-US" dirty="0" smtClean="0"/>
              <a:t>広告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sz="2200" dirty="0" smtClean="0"/>
              <a:t>JNN</a:t>
            </a:r>
            <a:r>
              <a:rPr lang="ja-JP" altLang="en-US" sz="2200" dirty="0" smtClean="0"/>
              <a:t>　東京放送ホールディングス（ＴＢＳ）</a:t>
            </a:r>
            <a:endParaRPr lang="en-US" altLang="ja-JP" sz="2200" dirty="0" smtClean="0"/>
          </a:p>
          <a:p>
            <a:pPr marL="0" indent="0">
              <a:buNone/>
            </a:pPr>
            <a:r>
              <a:rPr lang="en-US" altLang="ja-JP" sz="2200" dirty="0" smtClean="0"/>
              <a:t>FNN</a:t>
            </a:r>
            <a:r>
              <a:rPr lang="ja-JP" altLang="en-US" sz="2200" dirty="0" smtClean="0"/>
              <a:t>　フジメディア・ホールディングス</a:t>
            </a:r>
            <a:endParaRPr lang="en-US" altLang="ja-JP" sz="2200" dirty="0"/>
          </a:p>
          <a:p>
            <a:pPr marL="0" indent="0">
              <a:buNone/>
            </a:pPr>
            <a:r>
              <a:rPr lang="en-US" altLang="ja-JP" sz="2200" dirty="0" smtClean="0"/>
              <a:t>ANN</a:t>
            </a:r>
            <a:r>
              <a:rPr lang="ja-JP" altLang="en-US" sz="2200" dirty="0" smtClean="0"/>
              <a:t>　テレビ朝日、</a:t>
            </a:r>
            <a:r>
              <a:rPr lang="ja-JP" altLang="en-US" sz="2200" dirty="0"/>
              <a:t>名古屋テレビ放送</a:t>
            </a:r>
            <a:endParaRPr lang="en-US" altLang="ja-JP" sz="2200" dirty="0" smtClean="0"/>
          </a:p>
          <a:p>
            <a:pPr marL="0" indent="0">
              <a:buNone/>
            </a:pPr>
            <a:r>
              <a:rPr lang="en-US" altLang="ja-JP" sz="2200" dirty="0" smtClean="0"/>
              <a:t>NNN</a:t>
            </a:r>
            <a:r>
              <a:rPr lang="ja-JP" altLang="en-US" sz="2200" dirty="0" smtClean="0"/>
              <a:t>　</a:t>
            </a:r>
            <a:r>
              <a:rPr lang="ja-JP" altLang="en-US" sz="2200" dirty="0"/>
              <a:t>日本テレビ網（日テレ</a:t>
            </a:r>
            <a:r>
              <a:rPr lang="ja-JP" altLang="en-US" sz="2200" dirty="0" smtClean="0"/>
              <a:t>）、ＢＳ日本（ＢＳ日テレ</a:t>
            </a:r>
            <a:r>
              <a:rPr lang="ja-JP" altLang="en-US" sz="2200" dirty="0"/>
              <a:t>）</a:t>
            </a:r>
            <a:endParaRPr lang="en-US" altLang="ja-JP" sz="2200" dirty="0"/>
          </a:p>
          <a:p>
            <a:pPr marL="0" indent="0">
              <a:buNone/>
            </a:pPr>
            <a:r>
              <a:rPr lang="en-US" altLang="ja-JP" sz="2200" dirty="0" smtClean="0"/>
              <a:t>TSN</a:t>
            </a:r>
            <a:r>
              <a:rPr lang="ja-JP" altLang="en-US" sz="2200" dirty="0" smtClean="0"/>
              <a:t>　テレビ東京</a:t>
            </a:r>
            <a:endParaRPr lang="en-US" altLang="ja-JP" sz="2200" dirty="0" smtClean="0"/>
          </a:p>
          <a:p>
            <a:pPr marL="0" indent="0">
              <a:buNone/>
            </a:pPr>
            <a:r>
              <a:rPr lang="en-US" altLang="ja-JP" sz="2200" dirty="0" smtClean="0"/>
              <a:t>CS</a:t>
            </a:r>
            <a:r>
              <a:rPr lang="ja-JP" altLang="en-US" sz="2200" dirty="0" smtClean="0"/>
              <a:t>放送</a:t>
            </a:r>
            <a:r>
              <a:rPr lang="ja-JP" altLang="en-US" sz="2200" dirty="0"/>
              <a:t>　</a:t>
            </a:r>
            <a:r>
              <a:rPr lang="ja-JP" altLang="en-US" sz="2200" dirty="0" smtClean="0"/>
              <a:t>日経ＣＮＢＣ、スカイＡ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・インフォマーシャル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sz="2200" dirty="0" smtClean="0"/>
              <a:t>ニッセン</a:t>
            </a:r>
            <a:endParaRPr lang="en-US" altLang="ja-JP" sz="2200" dirty="0"/>
          </a:p>
          <a:p>
            <a:pPr marL="0" indent="0">
              <a:buNone/>
            </a:pPr>
            <a:r>
              <a:rPr lang="ja-JP" altLang="en-US" dirty="0" smtClean="0"/>
              <a:t>・新聞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sz="2200" dirty="0" smtClean="0"/>
              <a:t>日本</a:t>
            </a:r>
            <a:r>
              <a:rPr lang="ja-JP" altLang="en-US" sz="2200" dirty="0"/>
              <a:t>経済</a:t>
            </a:r>
            <a:r>
              <a:rPr lang="ja-JP" altLang="en-US" sz="2200" dirty="0" smtClean="0"/>
              <a:t>新聞</a:t>
            </a:r>
            <a:r>
              <a:rPr lang="ja-JP" altLang="en-US" sz="2200" dirty="0"/>
              <a:t>、</a:t>
            </a:r>
            <a:r>
              <a:rPr lang="ja-JP" altLang="en-US" sz="2200" dirty="0" smtClean="0"/>
              <a:t>朝日新聞社</a:t>
            </a: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11960" y="6381328"/>
            <a:ext cx="4680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err="1" smtClean="0"/>
              <a:t>CopyRight</a:t>
            </a:r>
            <a:r>
              <a:rPr kumimoji="1" lang="en-US" altLang="ja-JP" sz="1400" dirty="0" smtClean="0"/>
              <a:t>© SGR LLC All Rights Reserved</a:t>
            </a:r>
            <a:endParaRPr kumimoji="1" lang="ja-JP" altLang="en-US" sz="1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95536" y="1268760"/>
            <a:ext cx="6984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/>
              <a:t>CM</a:t>
            </a:r>
            <a:r>
              <a:rPr kumimoji="1" lang="ja-JP" altLang="en-US" sz="2000" dirty="0" smtClean="0"/>
              <a:t>出稿や新聞広告などを組み合わせた様々な</a:t>
            </a:r>
            <a:r>
              <a:rPr kumimoji="1" lang="en-US" altLang="ja-JP" sz="2000" dirty="0" smtClean="0"/>
              <a:t>PR</a:t>
            </a:r>
            <a:r>
              <a:rPr kumimoji="1" lang="ja-JP" altLang="en-US" sz="2000" dirty="0" smtClean="0"/>
              <a:t>をご提供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111479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5192" y="1009328"/>
            <a:ext cx="4690864" cy="619472"/>
          </a:xfrm>
        </p:spPr>
        <p:txBody>
          <a:bodyPr/>
          <a:lstStyle/>
          <a:p>
            <a:r>
              <a:rPr lang="ja-JP" altLang="en-US" sz="3200" dirty="0" smtClean="0"/>
              <a:t>配信プラットフォーム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83568" y="1988840"/>
            <a:ext cx="7632848" cy="3960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 smtClean="0"/>
              <a:t>Ｔｖｅｒ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ＴＥＬＡＳＡ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ＡＢＥＭＡ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楽天パ・リーグ</a:t>
            </a:r>
            <a:r>
              <a:rPr lang="en-US" altLang="ja-JP" dirty="0" smtClean="0"/>
              <a:t>SP</a:t>
            </a:r>
          </a:p>
          <a:p>
            <a:pPr marL="0" indent="0">
              <a:buNone/>
            </a:pPr>
            <a:r>
              <a:rPr lang="ja-JP" altLang="en-US" dirty="0" smtClean="0"/>
              <a:t>日経ＣＮＢＣ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sz="2200" dirty="0"/>
              <a:t>上記プラットフォームでの広告出稿に加え</a:t>
            </a:r>
            <a:r>
              <a:rPr lang="ja-JP" altLang="en-US" sz="2200" dirty="0" smtClean="0"/>
              <a:t>、</a:t>
            </a:r>
            <a:endParaRPr lang="en-US" altLang="ja-JP" sz="2200" dirty="0" smtClean="0"/>
          </a:p>
          <a:p>
            <a:pPr marL="0" indent="0">
              <a:buNone/>
            </a:pPr>
            <a:r>
              <a:rPr lang="ja-JP" altLang="en-US" sz="2200" dirty="0" smtClean="0"/>
              <a:t>自社</a:t>
            </a:r>
            <a:r>
              <a:rPr lang="ja-JP" altLang="en-US" sz="2200" dirty="0"/>
              <a:t>の動画配信プラットフォームの製作を行うことも</a:t>
            </a:r>
            <a:r>
              <a:rPr lang="ja-JP" altLang="en-US" sz="2200" dirty="0" smtClean="0"/>
              <a:t>可能</a:t>
            </a:r>
            <a:endParaRPr lang="en-US" altLang="ja-JP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11960" y="6381328"/>
            <a:ext cx="4680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err="1" smtClean="0"/>
              <a:t>CopyRight</a:t>
            </a:r>
            <a:r>
              <a:rPr kumimoji="1" lang="en-US" altLang="ja-JP" sz="1400" dirty="0" smtClean="0"/>
              <a:t>© SGR LLC All Rights Reserved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753887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713913"/>
            <a:ext cx="2650786" cy="698863"/>
          </a:xfrm>
        </p:spPr>
        <p:txBody>
          <a:bodyPr/>
          <a:lstStyle/>
          <a:p>
            <a:r>
              <a:rPr kumimoji="1" lang="ja-JP" altLang="en-US" sz="3600" dirty="0" smtClean="0"/>
              <a:t>動画制作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1216" y="1628800"/>
            <a:ext cx="7355160" cy="45365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/>
              <a:t>ビジネス動画（会社紹介、研修動画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r>
              <a:rPr lang="ja-JP" altLang="en-US" sz="2000" dirty="0" smtClean="0"/>
              <a:t>コーポレート動画の制作</a:t>
            </a:r>
            <a:endParaRPr lang="en-US" altLang="ja-JP" sz="2000" dirty="0" smtClean="0"/>
          </a:p>
          <a:p>
            <a:r>
              <a:rPr lang="ja-JP" altLang="en-US" sz="2000" dirty="0" smtClean="0"/>
              <a:t>カンファレンス</a:t>
            </a:r>
            <a:r>
              <a:rPr lang="ja-JP" altLang="en-US" sz="2000" dirty="0"/>
              <a:t>の</a:t>
            </a:r>
            <a:r>
              <a:rPr lang="ja-JP" altLang="en-US" sz="2000" dirty="0" smtClean="0"/>
              <a:t>配信</a:t>
            </a:r>
            <a:endParaRPr lang="en-US" altLang="ja-JP" sz="2000" dirty="0" smtClean="0"/>
          </a:p>
          <a:p>
            <a:r>
              <a:rPr lang="ja-JP" altLang="en-US" sz="2000" dirty="0" smtClean="0"/>
              <a:t>社内研修動画の収録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撮影スタジオ提供による製作費抑制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 smtClean="0"/>
              <a:t>有名タレント起用によるブランディング</a:t>
            </a:r>
            <a:endParaRPr lang="en-US" altLang="ja-JP" sz="2000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プロモーション制作（</a:t>
            </a:r>
            <a:r>
              <a:rPr lang="en-US" altLang="ja-JP" dirty="0" smtClean="0"/>
              <a:t>SP</a:t>
            </a:r>
            <a:r>
              <a:rPr lang="ja-JP" altLang="en-US" dirty="0" err="1" smtClean="0"/>
              <a:t>、</a:t>
            </a:r>
            <a:r>
              <a:rPr lang="ja-JP" altLang="en-US" dirty="0" smtClean="0"/>
              <a:t>ショート動画）</a:t>
            </a:r>
            <a:endParaRPr lang="en-US" altLang="ja-JP" dirty="0" smtClean="0"/>
          </a:p>
          <a:p>
            <a:r>
              <a:rPr lang="ja-JP" altLang="en-US" sz="2000" dirty="0"/>
              <a:t>自社サービスの</a:t>
            </a:r>
            <a:r>
              <a:rPr lang="en-US" altLang="ja-JP" sz="2000" dirty="0"/>
              <a:t>PR</a:t>
            </a:r>
            <a:r>
              <a:rPr lang="ja-JP" altLang="en-US" sz="2000" dirty="0"/>
              <a:t>動画</a:t>
            </a:r>
            <a:r>
              <a:rPr lang="ja-JP" altLang="en-US" sz="2000" dirty="0" smtClean="0"/>
              <a:t>制作</a:t>
            </a:r>
            <a:endParaRPr lang="en-US" altLang="ja-JP" sz="2000" dirty="0" smtClean="0"/>
          </a:p>
          <a:p>
            <a:r>
              <a:rPr lang="ja-JP" altLang="en-US" sz="2000" dirty="0"/>
              <a:t>オンラインイベント、ウェビナー、ライブ</a:t>
            </a:r>
            <a:r>
              <a:rPr lang="ja-JP" altLang="en-US" sz="2000" dirty="0" smtClean="0"/>
              <a:t>配信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sz="2000" dirty="0" smtClean="0"/>
              <a:t>制作において必要なプロフェッショナルな機材をすべて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取り揃えており、高速通信による安定した配信環境を提供</a:t>
            </a:r>
            <a:endParaRPr lang="en-US" altLang="ja-JP" sz="2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11960" y="6381328"/>
            <a:ext cx="4680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err="1" smtClean="0"/>
              <a:t>CopyRight</a:t>
            </a:r>
            <a:r>
              <a:rPr kumimoji="1" lang="en-US" altLang="ja-JP" sz="1400" dirty="0" smtClean="0"/>
              <a:t>© SGR LLC All Rights Reserved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682583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836712"/>
            <a:ext cx="3312368" cy="576064"/>
          </a:xfrm>
        </p:spPr>
        <p:txBody>
          <a:bodyPr/>
          <a:lstStyle/>
          <a:p>
            <a:r>
              <a:rPr kumimoji="1" lang="ja-JP" altLang="en-US" sz="3600" dirty="0" smtClean="0"/>
              <a:t>成果報酬広告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864" y="1700808"/>
            <a:ext cx="8229600" cy="4176464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dirty="0" smtClean="0"/>
              <a:t>アフィリエイト広告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広告費は</a:t>
            </a:r>
            <a:r>
              <a:rPr lang="ja-JP" altLang="en-US" dirty="0"/>
              <a:t>ＰＲ</a:t>
            </a:r>
            <a:r>
              <a:rPr kumimoji="1" lang="ja-JP" altLang="en-US" dirty="0" smtClean="0"/>
              <a:t>効果に応じて発生するため、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b="1" u="sng" dirty="0" smtClean="0"/>
              <a:t>先行投資なし</a:t>
            </a:r>
            <a:r>
              <a:rPr lang="ja-JP" altLang="en-US" dirty="0" smtClean="0"/>
              <a:t>で広告宣伝を行うことができる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kumimoji="1" lang="en-US" altLang="ja-JP" dirty="0" smtClean="0"/>
              <a:t>[</a:t>
            </a:r>
            <a:r>
              <a:rPr kumimoji="1" lang="ja-JP" altLang="en-US" dirty="0" smtClean="0"/>
              <a:t>成果地点</a:t>
            </a:r>
            <a:r>
              <a:rPr kumimoji="1" lang="en-US" altLang="ja-JP" dirty="0" smtClean="0"/>
              <a:t>]</a:t>
            </a:r>
          </a:p>
          <a:p>
            <a:pPr marL="0" indent="0">
              <a:buNone/>
            </a:pPr>
            <a:r>
              <a:rPr lang="ja-JP" altLang="en-US" sz="2000" dirty="0" smtClean="0"/>
              <a:t>①コンバージョン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②集客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③会員登録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④購入・契約申込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インプレッション保証のみならず、上記の成果を得た後に広告投資を行う</a:t>
            </a:r>
            <a:endParaRPr lang="en-US" altLang="ja-JP" sz="2000" dirty="0" smtClean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成果報酬は</a:t>
            </a:r>
            <a:r>
              <a:rPr lang="ja-JP" altLang="en-US" dirty="0" smtClean="0"/>
              <a:t>①から④の順に高くなります</a:t>
            </a:r>
            <a:endParaRPr kumimoji="1" lang="en-US" altLang="ja-JP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11960" y="6381328"/>
            <a:ext cx="4680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err="1" smtClean="0"/>
              <a:t>CopyRight</a:t>
            </a:r>
            <a:r>
              <a:rPr kumimoji="1" lang="en-US" altLang="ja-JP" sz="1400" dirty="0" smtClean="0"/>
              <a:t>© SGR LLC All Rights Reserved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936025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334441"/>
            <a:ext cx="4389120" cy="790303"/>
          </a:xfrm>
        </p:spPr>
        <p:txBody>
          <a:bodyPr/>
          <a:lstStyle/>
          <a:p>
            <a:r>
              <a:rPr kumimoji="1" lang="ja-JP" altLang="en-US" sz="3600" dirty="0" smtClean="0"/>
              <a:t>ターゲティング広告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163885"/>
            <a:ext cx="8229600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ジオターゲティング（位置情報利用）</a:t>
            </a:r>
            <a:endParaRPr kumimoji="1" lang="en-US" altLang="ja-JP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8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経路検索プラットフォームを活用し、エリア別の効果的な広告掲載を実施</a:t>
            </a:r>
            <a:endParaRPr kumimoji="1" lang="en-US" altLang="ja-JP" sz="2000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lang="ja-JP" altLang="en-US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ライバルマーケティング</a:t>
            </a:r>
            <a:endParaRPr lang="en-US" altLang="ja-JP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検索</a:t>
            </a:r>
            <a:r>
              <a:rPr lang="ja-JP" altLang="en-US" sz="18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履歴利用、競合他社広告へバッティング</a:t>
            </a:r>
            <a:endParaRPr lang="en-US" altLang="ja-JP" sz="2000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lang="ja-JP" altLang="en-US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メールマーケティング</a:t>
            </a:r>
            <a:endParaRPr lang="en-US" altLang="ja-JP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年齢層、職業等の個人情報データベースをもとに</a:t>
            </a:r>
            <a:endParaRPr lang="en-US" altLang="ja-JP" sz="2000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</a:t>
            </a:r>
            <a:r>
              <a:rPr lang="ja-JP" altLang="en-US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ターゲティングを行い、ダイレクトメール一括送付</a:t>
            </a:r>
            <a:endParaRPr lang="en-US" altLang="ja-JP" sz="2000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kumimoji="1" lang="en-US" altLang="ja-JP" sz="22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WEB</a:t>
            </a:r>
            <a:r>
              <a:rPr kumimoji="1" lang="ja-JP" altLang="en-US" sz="22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プッシュ通知</a:t>
            </a:r>
            <a:endParaRPr kumimoji="1" lang="en-US" altLang="ja-JP" sz="2200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①スマホ画面広告（</a:t>
            </a:r>
            <a:r>
              <a:rPr lang="en-US" altLang="ja-JP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PUSH</a:t>
            </a:r>
            <a:r>
              <a:rPr lang="ja-JP" altLang="en-US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通知）</a:t>
            </a:r>
            <a:endParaRPr lang="en-US" altLang="ja-JP" sz="2000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②企業</a:t>
            </a:r>
            <a:r>
              <a:rPr kumimoji="1" lang="ja-JP" altLang="en-US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サイト</a:t>
            </a:r>
            <a:endParaRPr kumimoji="1" lang="en-US" altLang="ja-JP" sz="2000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朝日新聞デジタル、毎日新聞、読売新聞、中日新聞</a:t>
            </a:r>
            <a:endParaRPr lang="en-US" altLang="ja-JP" sz="2000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kumimoji="1" lang="ja-JP" altLang="en-US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資生堂、</a:t>
            </a:r>
            <a:r>
              <a:rPr kumimoji="1" lang="en-US" altLang="ja-JP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LIXIL</a:t>
            </a:r>
            <a:r>
              <a:rPr kumimoji="1" lang="ja-JP" altLang="en-US" sz="2000" dirty="0" err="1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、</a:t>
            </a:r>
            <a:r>
              <a:rPr kumimoji="1" lang="en-US" altLang="ja-JP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SBI HD</a:t>
            </a:r>
            <a:r>
              <a:rPr kumimoji="1" lang="ja-JP" altLang="en-US" sz="2000" dirty="0" err="1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、</a:t>
            </a:r>
            <a:r>
              <a:rPr kumimoji="1" lang="en-US" altLang="ja-JP" sz="2000" dirty="0" err="1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Y!mobile</a:t>
            </a:r>
            <a:r>
              <a:rPr kumimoji="1" lang="ja-JP" altLang="en-US" sz="2000" dirty="0" err="1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、</a:t>
            </a:r>
            <a:r>
              <a:rPr kumimoji="1" lang="en-US" altLang="ja-JP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Panasonic</a:t>
            </a:r>
            <a:r>
              <a:rPr kumimoji="1" lang="ja-JP" altLang="en-US" sz="2000" dirty="0" err="1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、</a:t>
            </a:r>
            <a:r>
              <a:rPr kumimoji="1" lang="en-US" altLang="ja-JP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SONY</a:t>
            </a:r>
          </a:p>
          <a:p>
            <a:pPr marL="0" indent="0">
              <a:buNone/>
            </a:pPr>
            <a:r>
              <a:rPr lang="ja-JP" altLang="en-US" sz="2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大手</a:t>
            </a:r>
            <a:r>
              <a:rPr lang="ja-JP" altLang="en-US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企業へアクセスしたユーザーへのプッシュ通知による広告</a:t>
            </a:r>
            <a:r>
              <a:rPr lang="en-US" altLang="ja-JP" sz="20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PR</a:t>
            </a:r>
            <a:endParaRPr kumimoji="1" lang="en-US" altLang="ja-JP" sz="2000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endParaRPr kumimoji="1" lang="en-US" altLang="ja-JP" sz="2000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11960" y="6381328"/>
            <a:ext cx="4680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err="1" smtClean="0"/>
              <a:t>CopyRight</a:t>
            </a:r>
            <a:r>
              <a:rPr kumimoji="1" lang="en-US" altLang="ja-JP" sz="1400" dirty="0" smtClean="0"/>
              <a:t>© SGR LLC All Rights Reserved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084606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5626968" cy="720080"/>
          </a:xfrm>
        </p:spPr>
        <p:txBody>
          <a:bodyPr/>
          <a:lstStyle/>
          <a:p>
            <a:r>
              <a:rPr kumimoji="1" lang="ja-JP" altLang="en-US" sz="3600" dirty="0" smtClean="0"/>
              <a:t>デジタルマーケティング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1216" y="1484784"/>
            <a:ext cx="7355160" cy="459797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ja-JP" altLang="en-US" b="1" dirty="0" smtClean="0"/>
              <a:t>Ｗｅｂコンテンツ分析</a:t>
            </a:r>
            <a:endParaRPr lang="en-US" altLang="ja-JP" b="1" dirty="0" smtClean="0"/>
          </a:p>
          <a:p>
            <a:pPr marL="0" indent="0">
              <a:buNone/>
            </a:pPr>
            <a:r>
              <a:rPr lang="ja-JP" altLang="en-US" dirty="0" smtClean="0"/>
              <a:t>競合サイトのＳＥＯ調査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b="1" dirty="0" smtClean="0"/>
              <a:t>コンテンツ制作</a:t>
            </a:r>
            <a:endParaRPr kumimoji="1" lang="en-US" altLang="ja-JP" b="1" dirty="0" smtClean="0"/>
          </a:p>
          <a:p>
            <a:pPr marL="0" indent="0">
              <a:buNone/>
            </a:pPr>
            <a:r>
              <a:rPr lang="ja-JP" altLang="en-US" dirty="0" smtClean="0"/>
              <a:t>ターゲットペルソナの設計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クライアントマップ制作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 smtClean="0"/>
              <a:t>ＫＧＩ／ＫＰＩの設定・策定（デジタルベース）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b="1" dirty="0" smtClean="0"/>
              <a:t>サポート</a:t>
            </a:r>
            <a:endParaRPr lang="en-US" altLang="ja-JP" b="1" dirty="0" smtClean="0"/>
          </a:p>
          <a:p>
            <a:pPr marL="0" indent="0">
              <a:buNone/>
            </a:pPr>
            <a:r>
              <a:rPr lang="ja-JP" altLang="en-US" dirty="0" smtClean="0"/>
              <a:t>ＫＰＩ進捗管理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レポーティング</a:t>
            </a:r>
            <a:r>
              <a:rPr lang="ja-JP" altLang="en-US" dirty="0" smtClean="0"/>
              <a:t>資料出力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b="1" dirty="0" smtClean="0"/>
              <a:t>集客施策</a:t>
            </a:r>
            <a:endParaRPr kumimoji="1" lang="en-US" altLang="ja-JP" b="1" dirty="0" smtClean="0"/>
          </a:p>
          <a:p>
            <a:pPr marL="0" indent="0">
              <a:buNone/>
            </a:pPr>
            <a:r>
              <a:rPr lang="ja-JP" altLang="en-US" dirty="0" smtClean="0"/>
              <a:t>キーワード設計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ＳＥＯ設定・コラム記事制作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b="1" dirty="0" smtClean="0"/>
              <a:t>リード獲得施策</a:t>
            </a:r>
            <a:endParaRPr lang="en-US" altLang="ja-JP" b="1" dirty="0" smtClean="0"/>
          </a:p>
          <a:p>
            <a:pPr marL="0" indent="0">
              <a:buNone/>
            </a:pPr>
            <a:r>
              <a:rPr lang="ja-JP" altLang="en-US" dirty="0" smtClean="0"/>
              <a:t>ＷＰ制作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ＬＰ制作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ＣＴＲ、ＣＶＲ施策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b="1" dirty="0" smtClean="0"/>
              <a:t>リード醸成施策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dirty="0" smtClean="0"/>
              <a:t>インタビューコンテンツ制作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メールマガジン制作</a:t>
            </a:r>
            <a:endParaRPr kumimoji="1"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11960" y="6381328"/>
            <a:ext cx="4680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err="1" smtClean="0"/>
              <a:t>CopyRight</a:t>
            </a:r>
            <a:r>
              <a:rPr kumimoji="1" lang="en-US" altLang="ja-JP" sz="1400" dirty="0" smtClean="0"/>
              <a:t>© SGR LLC All Rights Reserved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2476226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エグゼクティブ">
  <a:themeElements>
    <a:clrScheme name="エレメント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エグゼクティブ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エグゼクティブ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_xmlsignatures/_rels/origin.sigs.rels><?xml version="1.0" encoding="UTF-8" standalone="yes"?>
<Relationships xmlns="http://schemas.openxmlformats.org/package/2006/relationships"><Relationship Id="rId2" Type="http://schemas.openxmlformats.org/package/2006/relationships/digital-signature/signature" Target="sig2.xml"/></Relationships>
</file>

<file path=_xmlsignatures/sig2.xml><?xml version="1.0" encoding="utf-8"?>
<Signature xmlns="http://www.w3.org/2000/09/xmldsig#" Id="idPackageSignature">
  <SignedInfo>
    <CanonicalizationMethod Algorithm="http://www.w3.org/TR/2001/REC-xml-c14n-20010315"/>
    <SignatureMethod Algorithm="http://www.w3.org/2001/04/xmldsig-more#ecdsa-sha1"/>
    <Reference URI="#idPackageObject" Type="http://www.w3.org/2000/09/xmldsig#Object">
      <DigestMethod Algorithm="http://www.w3.org/2000/09/xmldsig#sha1"/>
      <DigestValue>cM238YnuybfxJKbt5U+kNNShYYs=</DigestValue>
    </Reference>
    <Reference URI="#idOfficeObject" Type="http://www.w3.org/2000/09/xmldsig#Object">
      <DigestMethod Algorithm="http://www.w3.org/2000/09/xmldsig#sha1"/>
      <DigestValue>WR4bu8GYrX88fU3TyvTq5x/BVeg=</DigestValue>
    </Reference>
    <Reference URI="#idSignedProperties" Type="http://uri.etsi.org/01903#SignedProperties">
      <Transforms>
        <Transform Algorithm="http://www.w3.org/TR/2001/REC-xml-c14n-20010315"/>
      </Transforms>
      <DigestMethod Algorithm="http://www.w3.org/2000/09/xmldsig#sha1"/>
      <DigestValue>pFZgL31w29jaqhp0S8+lhD9dNIg=</DigestValue>
    </Reference>
  </SignedInfo>
  <SignatureValue>hJfFFQyswzY4WuLRrdEYBVXMOexow/ZLRXDi/7sQ4UWCKUN0zM0fGw9t3igWZ58yWCOpBtPoAg5Q
BjYCHlGuvR4c8FN9oFxkgyyX/FTbJmz/21MkIghFyDM9Mv6gnFHX</SignatureValue>
  <KeyInfo>
    <X509Data>
      <X509Certificate>MIIBjzCCARWgAwIBAgIIXbMURxbPISkwCgYIKoZIzj0EAwMwLzEtMCsGA1UEAxMkNWNiZTcyZjkt
MDc4YS00MDM4LTg4YjAtNjM5YmRkNTI3YTg2MB4XDTI2MDExMjA4MDMyOFoXDTI3MDExMjIwMDMy
OFowLzEtMCsGA1UEAxMkNWNiZTcyZjktMDc4YS00MDM4LTg4YjAtNjM5YmRkNTI3YTg2MHYwEAYH
KoZIzj0CAQYFK4EEACIDYgAE3Q13bF3EJezTEFFTOcvtxop8DoOw4y0IeY2VIjy/PTOpiOXWwJBo
pI4hgXnufzk/dP/BASlmLQGmFaz7EAx62V62Rv8dSqSJcfHgTQtpSATYvLoobAlLK6EcUhNd9Qi6
MAoGCCqGSM49BAMDA2gAMGUCMQDfoWRAiwZoQDBpeFdEQXnqqZ3cc0NGAZL+9jFRmeDkpH8g9Koy
ZaVfg05fF0i6SWwCMGevjz1Vzjd+VP2KUAxr2BEg7Kpsdy5wqQQ+T6arKYSatbZHafPngByWRsww
g/OQ3A==</X509Certificate>
    </X509Data>
  </KeyInfo>
  <Object xmlns:mdssi="http://schemas.openxmlformats.org/package/2006/digital-signature" Id="idPackageObject">
    <Manifest>
      <Reference URI="/ppt/tableStyles.xml?ContentType=application/vnd.openxmlformats-officedocument.presentationml.tableStyles+xml">
        <DigestMethod Algorithm="http://www.w3.org/2000/09/xmldsig#sha1"/>
        <DigestValue>t6q2a0rRMRYiDs0OIX+tad5i554=</DigestValue>
      </Reference>
      <Reference URI="/ppt/slideLayouts/slideLayout6.xml?ContentType=application/vnd.openxmlformats-officedocument.presentationml.slideLayout+xml">
        <DigestMethod Algorithm="http://www.w3.org/2000/09/xmldsig#sha1"/>
        <DigestValue>GGA1cdqDKXAtGKirrZ/l0uT57f8=</DigestValue>
      </Reference>
      <Reference URI="/ppt/slideLayouts/slideLayout7.xml?ContentType=application/vnd.openxmlformats-officedocument.presentationml.slideLayout+xml">
        <DigestMethod Algorithm="http://www.w3.org/2000/09/xmldsig#sha1"/>
        <DigestValue>eL6mSDZZzoKpYCRwTkPlfXX5rks=</DigestValue>
      </Reference>
      <Reference URI="/ppt/slideLayouts/slideLayout1.xml?ContentType=application/vnd.openxmlformats-officedocument.presentationml.slideLayout+xml">
        <DigestMethod Algorithm="http://www.w3.org/2000/09/xmldsig#sha1"/>
        <DigestValue>LEc85aB6u9899pCpe+PGex8A1Pc=</DigestValue>
      </Reference>
      <Reference URI="/ppt/slideMasters/slideMaster1.xml?ContentType=application/vnd.openxmlformats-officedocument.presentationml.slideMaster+xml">
        <DigestMethod Algorithm="http://www.w3.org/2000/09/xmldsig#sha1"/>
        <DigestValue>vY4QgZNWmklrD3X9BMr2J0XwXXA=</DigestValue>
      </Reference>
      <Reference URI="/ppt/presProps.xml?ContentType=application/vnd.openxmlformats-officedocument.presentationml.presProps+xml">
        <DigestMethod Algorithm="http://www.w3.org/2000/09/xmldsig#sha1"/>
        <DigestValue>fUmB/XQkKea4zJkIlXWsDufbUZQ=</DigestValue>
      </Reference>
      <Reference URI="/ppt/slides/slide1.xml?ContentType=application/vnd.openxmlformats-officedocument.presentationml.slide+xml">
        <DigestMethod Algorithm="http://www.w3.org/2000/09/xmldsig#sha1"/>
        <DigestValue>yrPu09uDjC5/qqC1SXnWQ4QdsvA=</DigestValue>
      </Reference>
      <Reference URI="/ppt/slides/slide2.xml?ContentType=application/vnd.openxmlformats-officedocument.presentationml.slide+xml">
        <DigestMethod Algorithm="http://www.w3.org/2000/09/xmldsig#sha1"/>
        <DigestValue>azGGAAf05J3JFR4ymq8MawtFWxU=</DigestValue>
      </Reference>
      <Reference URI="/ppt/slides/slide3.xml?ContentType=application/vnd.openxmlformats-officedocument.presentationml.slide+xml">
        <DigestMethod Algorithm="http://www.w3.org/2000/09/xmldsig#sha1"/>
        <DigestValue>3JRaP+IqYobXxWZWvsEPMoUA8Sk=</DigestValue>
      </Reference>
      <Reference URI="/ppt/slideLayouts/slideLayout5.xml?ContentType=application/vnd.openxmlformats-officedocument.presentationml.slideLayout+xml">
        <DigestMethod Algorithm="http://www.w3.org/2000/09/xmldsig#sha1"/>
        <DigestValue>vKEc00+UnQmHlvcihMi+lX46LI0=</DigestValue>
      </Reference>
      <Reference URI="/ppt/slideLayouts/slideLayout4.xml?ContentType=application/vnd.openxmlformats-officedocument.presentationml.slideLayout+xml">
        <DigestMethod Algorithm="http://www.w3.org/2000/09/xmldsig#sha1"/>
        <DigestValue>tqoFCwG5EbdWwxC/CvzH29lR1Co=</DigestValue>
      </Reference>
      <Reference URI="/ppt/slideLayouts/slideLayout3.xml?ContentType=application/vnd.openxmlformats-officedocument.presentationml.slideLayout+xml">
        <DigestMethod Algorithm="http://www.w3.org/2000/09/xmldsig#sha1"/>
        <DigestValue>ac5SxsQlgxiED2GGnSmZ/YVRG/E=</DigestValue>
      </Reference>
      <Reference URI="/ppt/viewProps.xml?ContentType=application/vnd.openxmlformats-officedocument.presentationml.viewProps+xml">
        <DigestMethod Algorithm="http://www.w3.org/2000/09/xmldsig#sha1"/>
        <DigestValue>qSrP+rfjylk2Dt9FCsJDVl2kJno=</DigestValue>
      </Reference>
      <Reference URI="/ppt/theme/theme1.xml?ContentType=application/vnd.openxmlformats-officedocument.theme+xml">
        <DigestMethod Algorithm="http://www.w3.org/2000/09/xmldsig#sha1"/>
        <DigestValue>9dfvob3B9ILcy3SFlMlN46s+FsE=</DigestValue>
      </Reference>
      <Reference URI="/ppt/media/image1.jpeg?ContentType=image/jpeg">
        <DigestMethod Algorithm="http://www.w3.org/2000/09/xmldsig#sha1"/>
        <DigestValue>MqDXIIidFBbGC/KAfjtqBZcJ/JQ=</DigestValue>
      </Reference>
      <Reference URI="/ppt/slideLayouts/slideLayout9.xml?ContentType=application/vnd.openxmlformats-officedocument.presentationml.slideLayout+xml">
        <DigestMethod Algorithm="http://www.w3.org/2000/09/xmldsig#sha1"/>
        <DigestValue>Bu16zYAyVIRjFH959kt1OA4UA9U=</DigestValue>
      </Reference>
      <Reference URI="/ppt/slideLayouts/slideLayout11.xml?ContentType=application/vnd.openxmlformats-officedocument.presentationml.slideLayout+xml">
        <DigestMethod Algorithm="http://www.w3.org/2000/09/xmldsig#sha1"/>
        <DigestValue>mYGT5vrpAQnb8zHHNMBZZC7N0lQ=</DigestValue>
      </Reference>
      <Reference URI="/ppt/slideLayouts/slideLayout10.xml?ContentType=application/vnd.openxmlformats-officedocument.presentationml.slideLayout+xml">
        <DigestMethod Algorithm="http://www.w3.org/2000/09/xmldsig#sha1"/>
        <DigestValue>9h3f5VePKr5aN3AhNPFC6iltiYM=</DigestValue>
      </Reference>
      <Reference URI="/ppt/slideLayouts/slideLayout8.xml?ContentType=application/vnd.openxmlformats-officedocument.presentationml.slideLayout+xml">
        <DigestMethod Algorithm="http://www.w3.org/2000/09/xmldsig#sha1"/>
        <DigestValue>TZ8OpqWJnatBvFiFWJCRCg6aV2Y=</DigestValue>
      </Reference>
      <Reference URI="/ppt/slideLayouts/slideLayout2.xml?ContentType=application/vnd.openxmlformats-officedocument.presentationml.slideLayout+xml">
        <DigestMethod Algorithm="http://www.w3.org/2000/09/xmldsig#sha1"/>
        <DigestValue>hr5Cd6t2i1bDBP96mEvu+/hErqQ=</DigestValue>
      </Reference>
      <Reference URI="/ppt/slides/slide13.xml?ContentType=application/vnd.openxmlformats-officedocument.presentationml.slide+xml">
        <DigestMethod Algorithm="http://www.w3.org/2000/09/xmldsig#sha1"/>
        <DigestValue>td4OVMZMJkQDPJEyMIbgojMCK9c=</DigestValue>
      </Reference>
      <Reference URI="/ppt/slides/slide11.xml?ContentType=application/vnd.openxmlformats-officedocument.presentationml.slide+xml">
        <DigestMethod Algorithm="http://www.w3.org/2000/09/xmldsig#sha1"/>
        <DigestValue>BRGniYZpQ9EdYjKq1l/m2tRAPN8=</DigestValue>
      </Reference>
      <Reference URI="/ppt/slides/slide14.xml?ContentType=application/vnd.openxmlformats-officedocument.presentationml.slide+xml">
        <DigestMethod Algorithm="http://www.w3.org/2000/09/xmldsig#sha1"/>
        <DigestValue>WOHGzz2gikYOxW9NZwox+M+nZhY=</DigestValue>
      </Reference>
      <Reference URI="/ppt/slides/slide7.xml?ContentType=application/vnd.openxmlformats-officedocument.presentationml.slide+xml">
        <DigestMethod Algorithm="http://www.w3.org/2000/09/xmldsig#sha1"/>
        <DigestValue>92PCUakAgm1o+9qsNE/Bm2S9f0Y=</DigestValue>
      </Reference>
      <Reference URI="/ppt/slides/slide5.xml?ContentType=application/vnd.openxmlformats-officedocument.presentationml.slide+xml">
        <DigestMethod Algorithm="http://www.w3.org/2000/09/xmldsig#sha1"/>
        <DigestValue>D/MegFG/x5XfyIJj6kkCw1U8A1Q=</DigestValue>
      </Reference>
      <Reference URI="/ppt/slides/slide8.xml?ContentType=application/vnd.openxmlformats-officedocument.presentationml.slide+xml">
        <DigestMethod Algorithm="http://www.w3.org/2000/09/xmldsig#sha1"/>
        <DigestValue>Yvrpcr3d5BTmOYtPq6TkqBfO8is=</DigestValue>
      </Reference>
      <Reference URI="/ppt/slides/slide6.xml?ContentType=application/vnd.openxmlformats-officedocument.presentationml.slide+xml">
        <DigestMethod Algorithm="http://www.w3.org/2000/09/xmldsig#sha1"/>
        <DigestValue>5jKJwT1omJSw1VF7ZlYy8+6d6Xc=</DigestValue>
      </Reference>
      <Reference URI="/ppt/slides/slide4.xml?ContentType=application/vnd.openxmlformats-officedocument.presentationml.slide+xml">
        <DigestMethod Algorithm="http://www.w3.org/2000/09/xmldsig#sha1"/>
        <DigestValue>wrHYy/CbPoO6vPzkLuHUk7Grwc8=</DigestValue>
      </Reference>
      <Reference URI="/ppt/slides/slide10.xml?ContentType=application/vnd.openxmlformats-officedocument.presentationml.slide+xml">
        <DigestMethod Algorithm="http://www.w3.org/2000/09/xmldsig#sha1"/>
        <DigestValue>KJtl/7AFh2H/xgqHdhBqvP2me84=</DigestValue>
      </Reference>
      <Reference URI="/ppt/slides/slide9.xml?ContentType=application/vnd.openxmlformats-officedocument.presentationml.slide+xml">
        <DigestMethod Algorithm="http://www.w3.org/2000/09/xmldsig#sha1"/>
        <DigestValue>8KvyRNRI2vhIyAlnGokVeaaXIjQ=</DigestValue>
      </Reference>
      <Reference URI="/ppt/slides/slide15.xml?ContentType=application/vnd.openxmlformats-officedocument.presentationml.slide+xml">
        <DigestMethod Algorithm="http://www.w3.org/2000/09/xmldsig#sha1"/>
        <DigestValue>ai5wU8KffUkXLFefL+YHL13TyNQ=</DigestValue>
      </Reference>
      <Reference URI="/ppt/slides/slide12.xml?ContentType=application/vnd.openxmlformats-officedocument.presentationml.slide+xml">
        <DigestMethod Algorithm="http://www.w3.org/2000/09/xmldsig#sha1"/>
        <DigestValue>RpZc80jLdAIWYwaBEnH4Psjnzsg=</DigestValue>
      </Reference>
      <Reference URI="/ppt/presentation.xml?ContentType=application/vnd.openxmlformats-officedocument.presentationml.presentation.main+xml">
        <DigestMethod Algorithm="http://www.w3.org/2000/09/xmldsig#sha1"/>
        <DigestValue>DrWkHVmHUD/5nLn6myiE7JL3zDU=</DigestValue>
      </Reference>
      <Reference URI="/ppt/slides/_rels/slide12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Layouts/_rels/slideLayout2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_rels/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zU3xVjYU7a1ax8o9OQBgdxm5bvU=</DigestValue>
      </Reference>
      <Reference URI="/ppt/slides/_rels/slide14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Layouts/_rels/slideLayout3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s/_rels/slide6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Layouts/_rels/slideLayout9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s/_rels/slide7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Layouts/_rels/slideLayout10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theme/_rels/theme1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1BBpj2jAlVTMOUsDXEcb09MQuQQ=</DigestValue>
      </Reference>
      <Reference URI="/ppt/slideLayouts/_rels/slideLayout11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8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5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s/_rels/slide5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1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Y4xwN4sffvEqfZ8Jv9at7OGSPhE=</DigestValue>
      </Reference>
      <Reference URI="/ppt/slides/_rels/slide2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10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3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13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Layouts/_rels/slideLayout4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s/_rels/slide9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4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11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Layouts/_rels/slideLayout6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7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s/_rels/slide8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Layouts/_rels/slideLayout1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s/_rels/slide15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652O1yOxRr1orLefrf6HQXqT1sg=</DigestValue>
      </Reference>
      <Reference URI="/ppt/_rels/presentation.xml.rels?ContentType=application/vnd.openxmlformats-package.relationships+xml">
        <Transforms>
          <Transform Algorithm="http://schemas.openxmlformats.org/package/2006/RelationshipTransform">
            <mdssi:RelationshipReference SourceId="rId8"/>
            <mdssi:RelationshipReference SourceId="rId13"/>
            <mdssi:RelationshipReference SourceId="rId18"/>
            <mdssi:RelationshipReference SourceId="rId3"/>
            <mdssi:RelationshipReference SourceId="rId7"/>
            <mdssi:RelationshipReference SourceId="rId12"/>
            <mdssi:RelationshipReference SourceId="rId17"/>
            <mdssi:RelationshipReference SourceId="rId2"/>
            <mdssi:RelationshipReference SourceId="rId16"/>
            <mdssi:RelationshipReference SourceId="rId20"/>
            <mdssi:RelationshipReference SourceId="rId1"/>
            <mdssi:RelationshipReference SourceId="rId6"/>
            <mdssi:RelationshipReference SourceId="rId11"/>
            <mdssi:RelationshipReference SourceId="rId5"/>
            <mdssi:RelationshipReference SourceId="rId15"/>
            <mdssi:RelationshipReference SourceId="rId10"/>
            <mdssi:RelationshipReference SourceId="rId19"/>
            <mdssi:RelationshipReference SourceId="rId4"/>
            <mdssi:RelationshipReference SourceId="rId9"/>
            <mdssi:RelationshipReference SourceId="rId14"/>
          </Transform>
          <Transform Algorithm="http://www.w3.org/TR/2001/REC-xml-c14n-20010315"/>
        </Transforms>
        <DigestMethod Algorithm="http://www.w3.org/2000/09/xmldsig#sha1"/>
        <DigestValue>f5BP81XZ0DRx4djH8vsyrfXn/04=</DigestValue>
      </Reference>
      <Reference URI="/ppt/slideMasters/_rels/slideMaster1.xml.rels?ContentType=application/vnd.openxmlformats-package.relationships+xml">
        <Transforms>
          <Transform Algorithm="http://schemas.openxmlformats.org/package/2006/RelationshipTransform">
            <mdssi:RelationshipReference SourceId="rId8"/>
            <mdssi:RelationshipReference SourceId="rId3"/>
            <mdssi:RelationshipReference SourceId="rId7"/>
            <mdssi:RelationshipReference SourceId="rId12"/>
            <mdssi:RelationshipReference SourceId="rId2"/>
            <mdssi:RelationshipReference SourceId="rId1"/>
            <mdssi:RelationshipReference SourceId="rId6"/>
            <mdssi:RelationshipReference SourceId="rId11"/>
            <mdssi:RelationshipReference SourceId="rId5"/>
            <mdssi:RelationshipReference SourceId="rId10"/>
            <mdssi:RelationshipReference SourceId="rId4"/>
            <mdssi:RelationshipReference SourceId="rId9"/>
          </Transform>
          <Transform Algorithm="http://www.w3.org/TR/2001/REC-xml-c14n-20010315"/>
        </Transforms>
        <DigestMethod Algorithm="http://www.w3.org/2000/09/xmldsig#sha1"/>
        <DigestValue>FKAuz83PS8d31d6TrfNpQ0KriEI=</DigestValue>
      </Reference>
    </Manifest>
    <SignatureProperties>
      <SignatureProperty Id="idSignatureTime" Target="#idPackageSignature">
        <mdssi:SignatureTime>
          <mdssi:Format>YYYY-MM-DDThh:mm:ssTZD</mdssi:Format>
          <mdssi:Value>2026-04-26T20:01:46Z</mdssi:Value>
        </mdssi:SignatureTime>
      </SignatureProperty>
    </SignatureProperties>
  </Object>
  <Object Id="idOfficeObject">
    <SignatureProperties>
      <SignatureProperty Id="idOfficeV1Details" Target="#idPackageSignature">
        <SignatureInfoV1 xmlns="http://schemas.microsoft.com/office/2006/digsig">
          <SetupID/>
          <SignatureText/>
          <SignatureImage/>
          <SignatureComments>著作権の管理</SignatureComments>
          <WindowsVersion>6.2</WindowsVersion>
          <OfficeVersion>14.0</OfficeVersion>
          <ApplicationVersion>14.0</ApplicationVersion>
          <Monitors>1</Monitors>
          <HorizontalResolution>1920</HorizontalResolution>
          <VerticalResolution>1080</VerticalResolution>
          <ColorDepth>32</ColorDepth>
          <SignatureProviderId>{00000000-0000-0000-0000-000000000000}</SignatureProviderId>
          <SignatureProviderUrl/>
          <SignatureProviderDetails>9</SignatureProviderDetails>
          <ManifestHashAlgorithm>http://www.w3.org/2000/09/xmldsig#sha1</ManifestHashAlgorithm>
          <SignatureType>1</SignatureType>
        </SignatureInfoV1>
      </SignatureProperty>
    </SignatureProperties>
  </Object>
  <Object>
    <xd:QualifyingProperties xmlns:xd="http://uri.etsi.org/01903/v1.3.2#" Target="#idPackageSignature">
      <xd:SignedProperties Id="idSignedProperties">
        <xd:SignedSignatureProperties>
          <xd:SigningTime>2026-04-26T20:01:46Z</xd:SigningTime>
          <xd:SigningCertificate>
            <xd:Cert>
              <xd:CertDigest>
                <DigestMethod Algorithm="http://www.w3.org/2000/09/xmldsig#sha1"/>
                <DigestValue>6cprviWui+RlbkFHZoQTGQIVPLM=</DigestValue>
              </xd:CertDigest>
              <xd:IssuerSerial>
                <X509IssuerName>CN=5cbe72f9-078a-4038-88b0-639bdd527a86</X509IssuerName>
                <X509SerialNumber>6751762561916412201</X509SerialNumber>
              </xd:IssuerSerial>
            </xd:Cert>
          </xd:SigningCertificate>
          <xd:SignaturePolicyIdentifier>
            <xd:SignaturePolicyImplied/>
          </xd:SignaturePolicyIdentifier>
        </xd:SignedSignatureProperties>
      </xd:SignedProperties>
      <xd:UnsignedProperties/>
    </xd:QualifyingProperties>
  </Object>
</Signatur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421</TotalTime>
  <Words>710</Words>
  <Application>Microsoft Office PowerPoint</Application>
  <PresentationFormat>画面に合わせる (4:3)</PresentationFormat>
  <Paragraphs>200</Paragraphs>
  <Slides>15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エグゼクティブ</vt:lpstr>
      <vt:lpstr>広報コンサルティングサービス ～広告宣伝費削減のご提案～</vt:lpstr>
      <vt:lpstr>当社が提供する広告枠及び手法</vt:lpstr>
      <vt:lpstr>提携先一覧</vt:lpstr>
      <vt:lpstr>メディア活用</vt:lpstr>
      <vt:lpstr>配信プラットフォーム</vt:lpstr>
      <vt:lpstr>動画制作</vt:lpstr>
      <vt:lpstr>成果報酬広告</vt:lpstr>
      <vt:lpstr>ターゲティング広告</vt:lpstr>
      <vt:lpstr>デジタルマーケティング</vt:lpstr>
      <vt:lpstr>オンライン広告</vt:lpstr>
      <vt:lpstr>ソーシャルメディア広告</vt:lpstr>
      <vt:lpstr>タレント起用について</vt:lpstr>
      <vt:lpstr>スポンサー提供</vt:lpstr>
      <vt:lpstr>グローバル広報</vt:lpstr>
      <vt:lpstr>問合せ先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shuta fujitani</dc:creator>
  <cp:lastModifiedBy>shuta fujitani</cp:lastModifiedBy>
  <cp:revision>58</cp:revision>
  <dcterms:created xsi:type="dcterms:W3CDTF">2026-04-26T12:31:16Z</dcterms:created>
  <dcterms:modified xsi:type="dcterms:W3CDTF">2026-04-26T20:01:23Z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